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82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6240" cy="3015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CE2 : Je sais compléter une suite.</a:t>
              </a:r>
              <a:endParaRPr b="0" lang="fr-FR" sz="3200" spc="-1" strike="noStrike"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CE2 : Je sais encadrer un nombre à la centaine.</a:t>
              </a:r>
              <a:endParaRPr b="0" lang="fr-FR" sz="3200" spc="-1" strike="noStrike"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CM1 : Je sais identifier la règle d’une suite logique.</a:t>
              </a:r>
              <a:endParaRPr b="0" lang="fr-FR" sz="3200" spc="-1" strike="noStrike"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216000" y="37080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ZoneTexte 3"/>
          <p:cNvSpPr/>
          <p:nvPr/>
        </p:nvSpPr>
        <p:spPr>
          <a:xfrm>
            <a:off x="7200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37 – 48 – 59 – 70 – … – … – … – …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8069400" y="31320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7889400" y="360108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Titre 5"/>
          <p:cNvSpPr txBox="1"/>
          <p:nvPr/>
        </p:nvSpPr>
        <p:spPr>
          <a:xfrm>
            <a:off x="556560" y="36828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Titre 6"/>
          <p:cNvSpPr txBox="1"/>
          <p:nvPr/>
        </p:nvSpPr>
        <p:spPr>
          <a:xfrm>
            <a:off x="556560" y="992520"/>
            <a:ext cx="7886520" cy="213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 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7500 – 7525 – …...… – …...… – …...…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– …...… – …...… – …...… – …...… –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– …...… – …...… – …...… – …...… – …...…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ZoneTexte 3"/>
          <p:cNvSpPr/>
          <p:nvPr/>
        </p:nvSpPr>
        <p:spPr>
          <a:xfrm>
            <a:off x="763200" y="4887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37 – 48 – 59 – 70 –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0" name="Flèche : courbe vers le bas 4"/>
          <p:cNvSpPr/>
          <p:nvPr/>
        </p:nvSpPr>
        <p:spPr>
          <a:xfrm>
            <a:off x="1096920" y="4650480"/>
            <a:ext cx="944280" cy="3268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Ellipse 5"/>
          <p:cNvSpPr/>
          <p:nvPr/>
        </p:nvSpPr>
        <p:spPr>
          <a:xfrm>
            <a:off x="1270080" y="4362480"/>
            <a:ext cx="524160" cy="524160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+11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62" name="Flèche : courbe vers le bas 6"/>
          <p:cNvSpPr/>
          <p:nvPr/>
        </p:nvSpPr>
        <p:spPr>
          <a:xfrm>
            <a:off x="2003400" y="4650480"/>
            <a:ext cx="944280" cy="3268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Ellipse 7"/>
          <p:cNvSpPr/>
          <p:nvPr/>
        </p:nvSpPr>
        <p:spPr>
          <a:xfrm>
            <a:off x="2176560" y="4362480"/>
            <a:ext cx="524160" cy="524160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+11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64" name="Flèche : courbe vers le bas 8"/>
          <p:cNvSpPr/>
          <p:nvPr/>
        </p:nvSpPr>
        <p:spPr>
          <a:xfrm>
            <a:off x="2948040" y="4608000"/>
            <a:ext cx="944280" cy="3268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Ellipse 9"/>
          <p:cNvSpPr/>
          <p:nvPr/>
        </p:nvSpPr>
        <p:spPr>
          <a:xfrm>
            <a:off x="3121200" y="4320000"/>
            <a:ext cx="524160" cy="524160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+11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66" name="Flèche : courbe vers le bas 10"/>
          <p:cNvSpPr/>
          <p:nvPr/>
        </p:nvSpPr>
        <p:spPr>
          <a:xfrm>
            <a:off x="3854520" y="4608000"/>
            <a:ext cx="944280" cy="3268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Ellipse 11"/>
          <p:cNvSpPr/>
          <p:nvPr/>
        </p:nvSpPr>
        <p:spPr>
          <a:xfrm>
            <a:off x="4027680" y="4320000"/>
            <a:ext cx="524160" cy="524160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+11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68" name="ZoneTexte 12"/>
          <p:cNvSpPr/>
          <p:nvPr/>
        </p:nvSpPr>
        <p:spPr>
          <a:xfrm>
            <a:off x="4367880" y="4911120"/>
            <a:ext cx="7092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81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9" name="ZoneTexte 13"/>
          <p:cNvSpPr/>
          <p:nvPr/>
        </p:nvSpPr>
        <p:spPr>
          <a:xfrm>
            <a:off x="4925520" y="4887000"/>
            <a:ext cx="37321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92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103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114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"/>
          <p:cNvSpPr/>
          <p:nvPr/>
        </p:nvSpPr>
        <p:spPr>
          <a:xfrm>
            <a:off x="8069400" y="31284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788940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ZoneTexte 3"/>
          <p:cNvSpPr/>
          <p:nvPr/>
        </p:nvSpPr>
        <p:spPr>
          <a:xfrm>
            <a:off x="7632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1,5 – 1,6 – 1,7 – … – … – … – …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6" name="Titre 2"/>
          <p:cNvSpPr txBox="1"/>
          <p:nvPr/>
        </p:nvSpPr>
        <p:spPr>
          <a:xfrm>
            <a:off x="216360" y="37083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"/>
          <p:cNvSpPr/>
          <p:nvPr/>
        </p:nvSpPr>
        <p:spPr>
          <a:xfrm>
            <a:off x="8069400" y="31284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79" name=""/>
          <p:cNvSpPr/>
          <p:nvPr/>
        </p:nvSpPr>
        <p:spPr>
          <a:xfrm>
            <a:off x="788940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0" name="Titre 7"/>
          <p:cNvSpPr txBox="1"/>
          <p:nvPr/>
        </p:nvSpPr>
        <p:spPr>
          <a:xfrm>
            <a:off x="556920" y="992520"/>
            <a:ext cx="7886520" cy="213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4 200 – 4 100 – 4 000 – …...… – …...…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– …...… – …...… – …...… – …...… –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– …...… – …...… – …...… – …...… – …...…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ZoneTexte 4"/>
          <p:cNvSpPr/>
          <p:nvPr/>
        </p:nvSpPr>
        <p:spPr>
          <a:xfrm>
            <a:off x="763200" y="506016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1,5 – 1,6 – 1,7 – … – … – … – …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4" name="Groupe 8"/>
          <p:cNvGrpSpPr/>
          <p:nvPr/>
        </p:nvGrpSpPr>
        <p:grpSpPr>
          <a:xfrm>
            <a:off x="987480" y="4328280"/>
            <a:ext cx="1022400" cy="731520"/>
            <a:chOff x="987480" y="4328280"/>
            <a:chExt cx="1022400" cy="731520"/>
          </a:xfrm>
        </p:grpSpPr>
        <p:sp>
          <p:nvSpPr>
            <p:cNvPr id="85" name="Flèche : courbe vers le bas 6"/>
            <p:cNvSpPr/>
            <p:nvPr/>
          </p:nvSpPr>
          <p:spPr>
            <a:xfrm>
              <a:off x="987480" y="471492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6" name="ZoneTexte 7"/>
            <p:cNvSpPr/>
            <p:nvPr/>
          </p:nvSpPr>
          <p:spPr>
            <a:xfrm>
              <a:off x="1076760" y="4328280"/>
              <a:ext cx="8028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+0,1</a:t>
              </a:r>
              <a:endParaRPr b="0" lang="fr-FR" sz="2400" spc="-1" strike="noStrike">
                <a:latin typeface="Arial"/>
              </a:endParaRPr>
            </a:p>
          </p:txBody>
        </p:sp>
      </p:grpSp>
      <p:grpSp>
        <p:nvGrpSpPr>
          <p:cNvPr id="87" name="Groupe 9"/>
          <p:cNvGrpSpPr/>
          <p:nvPr/>
        </p:nvGrpSpPr>
        <p:grpSpPr>
          <a:xfrm>
            <a:off x="1986120" y="4327560"/>
            <a:ext cx="1022400" cy="731520"/>
            <a:chOff x="1986120" y="4327560"/>
            <a:chExt cx="1022400" cy="731520"/>
          </a:xfrm>
        </p:grpSpPr>
        <p:sp>
          <p:nvSpPr>
            <p:cNvPr id="88" name="Flèche : courbe vers le bas 10"/>
            <p:cNvSpPr/>
            <p:nvPr/>
          </p:nvSpPr>
          <p:spPr>
            <a:xfrm>
              <a:off x="1986120" y="471420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9" name="ZoneTexte 11"/>
            <p:cNvSpPr/>
            <p:nvPr/>
          </p:nvSpPr>
          <p:spPr>
            <a:xfrm>
              <a:off x="2065680" y="4327560"/>
              <a:ext cx="8488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+0,1</a:t>
              </a:r>
              <a:endParaRPr b="0" lang="fr-FR" sz="2400" spc="-1" strike="noStrike">
                <a:latin typeface="Arial"/>
              </a:endParaRPr>
            </a:p>
          </p:txBody>
        </p:sp>
      </p:grpSp>
      <p:grpSp>
        <p:nvGrpSpPr>
          <p:cNvPr id="90" name="Groupe 12"/>
          <p:cNvGrpSpPr/>
          <p:nvPr/>
        </p:nvGrpSpPr>
        <p:grpSpPr>
          <a:xfrm>
            <a:off x="2973960" y="4320000"/>
            <a:ext cx="1022400" cy="731520"/>
            <a:chOff x="2973960" y="4320000"/>
            <a:chExt cx="1022400" cy="731520"/>
          </a:xfrm>
        </p:grpSpPr>
        <p:sp>
          <p:nvSpPr>
            <p:cNvPr id="91" name="Flèche : courbe vers le bas 13"/>
            <p:cNvSpPr/>
            <p:nvPr/>
          </p:nvSpPr>
          <p:spPr>
            <a:xfrm>
              <a:off x="2973960" y="47066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2" name="ZoneTexte 14"/>
            <p:cNvSpPr/>
            <p:nvPr/>
          </p:nvSpPr>
          <p:spPr>
            <a:xfrm>
              <a:off x="3059640" y="4320000"/>
              <a:ext cx="8488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+0,1</a:t>
              </a:r>
              <a:endParaRPr b="0" lang="fr-FR" sz="2400" spc="-1" strike="noStrike">
                <a:latin typeface="Arial"/>
              </a:endParaRPr>
            </a:p>
          </p:txBody>
        </p:sp>
      </p:grpSp>
      <p:sp>
        <p:nvSpPr>
          <p:cNvPr id="93" name="ZoneTexte 3"/>
          <p:cNvSpPr/>
          <p:nvPr/>
        </p:nvSpPr>
        <p:spPr>
          <a:xfrm>
            <a:off x="3850560" y="5047920"/>
            <a:ext cx="430632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1,8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1,9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2,1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"/>
          <p:cNvSpPr/>
          <p:nvPr/>
        </p:nvSpPr>
        <p:spPr>
          <a:xfrm>
            <a:off x="8069400" y="31284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788940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à la centaine les nombres suivants.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ZoneTexte 3"/>
          <p:cNvSpPr/>
          <p:nvPr/>
        </p:nvSpPr>
        <p:spPr>
          <a:xfrm>
            <a:off x="7632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955 – 855 – 754 – 652 – … – … –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0" name="Titre 3"/>
          <p:cNvSpPr txBox="1"/>
          <p:nvPr/>
        </p:nvSpPr>
        <p:spPr>
          <a:xfrm>
            <a:off x="216360" y="37083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"/>
          <p:cNvSpPr/>
          <p:nvPr/>
        </p:nvSpPr>
        <p:spPr>
          <a:xfrm>
            <a:off x="8069400" y="31284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788940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4" name="Titre 8"/>
          <p:cNvSpPr txBox="1"/>
          <p:nvPr/>
        </p:nvSpPr>
        <p:spPr>
          <a:xfrm>
            <a:off x="2405520" y="992520"/>
            <a:ext cx="4501080" cy="213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...… &lt; 2 117 &lt;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…...… &lt; 4 701 &lt;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…...… &lt; 5 990 &lt; …...…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ZoneTexte 4"/>
          <p:cNvSpPr/>
          <p:nvPr/>
        </p:nvSpPr>
        <p:spPr>
          <a:xfrm>
            <a:off x="763200" y="5082480"/>
            <a:ext cx="8481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955 – 855 – 754 – 652– … –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207720" y="3691440"/>
            <a:ext cx="224856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08" name="Groupe 8"/>
          <p:cNvGrpSpPr/>
          <p:nvPr/>
        </p:nvGrpSpPr>
        <p:grpSpPr>
          <a:xfrm>
            <a:off x="1126440" y="4361400"/>
            <a:ext cx="1022400" cy="731520"/>
            <a:chOff x="1126440" y="4361400"/>
            <a:chExt cx="1022400" cy="731520"/>
          </a:xfrm>
        </p:grpSpPr>
        <p:sp>
          <p:nvSpPr>
            <p:cNvPr id="109" name="Flèche : courbe vers le bas 6"/>
            <p:cNvSpPr/>
            <p:nvPr/>
          </p:nvSpPr>
          <p:spPr>
            <a:xfrm>
              <a:off x="1126440" y="47480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0" name="ZoneTexte 7"/>
            <p:cNvSpPr/>
            <p:nvPr/>
          </p:nvSpPr>
          <p:spPr>
            <a:xfrm>
              <a:off x="1183680" y="4361400"/>
              <a:ext cx="8744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−</a:t>
              </a: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100</a:t>
              </a:r>
              <a:endParaRPr b="0" lang="fr-FR" sz="2400" spc="-1" strike="noStrike">
                <a:latin typeface="Arial"/>
              </a:endParaRPr>
            </a:p>
          </p:txBody>
        </p:sp>
      </p:grpSp>
      <p:grpSp>
        <p:nvGrpSpPr>
          <p:cNvPr id="111" name="Groupe 9"/>
          <p:cNvGrpSpPr/>
          <p:nvPr/>
        </p:nvGrpSpPr>
        <p:grpSpPr>
          <a:xfrm>
            <a:off x="2303280" y="4350600"/>
            <a:ext cx="1022400" cy="721440"/>
            <a:chOff x="2303280" y="4350600"/>
            <a:chExt cx="1022400" cy="721440"/>
          </a:xfrm>
        </p:grpSpPr>
        <p:sp>
          <p:nvSpPr>
            <p:cNvPr id="112" name="Flèche : courbe vers le bas 10"/>
            <p:cNvSpPr/>
            <p:nvPr/>
          </p:nvSpPr>
          <p:spPr>
            <a:xfrm>
              <a:off x="2303280" y="472716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3" name="ZoneTexte 11"/>
            <p:cNvSpPr/>
            <p:nvPr/>
          </p:nvSpPr>
          <p:spPr>
            <a:xfrm>
              <a:off x="2346840" y="4350600"/>
              <a:ext cx="9162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−</a:t>
              </a: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101</a:t>
              </a:r>
              <a:endParaRPr b="0" lang="fr-FR" sz="2400" spc="-1" strike="noStrike">
                <a:latin typeface="Arial"/>
              </a:endParaRPr>
            </a:p>
          </p:txBody>
        </p:sp>
      </p:grpSp>
      <p:grpSp>
        <p:nvGrpSpPr>
          <p:cNvPr id="114" name="Groupe 12"/>
          <p:cNvGrpSpPr/>
          <p:nvPr/>
        </p:nvGrpSpPr>
        <p:grpSpPr>
          <a:xfrm>
            <a:off x="3508560" y="4320000"/>
            <a:ext cx="1063440" cy="731520"/>
            <a:chOff x="3508560" y="4320000"/>
            <a:chExt cx="1063440" cy="731520"/>
          </a:xfrm>
        </p:grpSpPr>
        <p:sp>
          <p:nvSpPr>
            <p:cNvPr id="115" name="Flèche : courbe vers le bas 13"/>
            <p:cNvSpPr/>
            <p:nvPr/>
          </p:nvSpPr>
          <p:spPr>
            <a:xfrm>
              <a:off x="3508560" y="4706640"/>
              <a:ext cx="106344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6" name="ZoneTexte 14"/>
            <p:cNvSpPr/>
            <p:nvPr/>
          </p:nvSpPr>
          <p:spPr>
            <a:xfrm>
              <a:off x="3571560" y="4320000"/>
              <a:ext cx="8294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−</a:t>
              </a: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102</a:t>
              </a:r>
              <a:endParaRPr b="0" lang="fr-FR" sz="2400" spc="-1" strike="noStrike">
                <a:latin typeface="Arial"/>
              </a:endParaRPr>
            </a:p>
          </p:txBody>
        </p:sp>
      </p:grpSp>
      <p:sp>
        <p:nvSpPr>
          <p:cNvPr id="117" name="ZoneTexte 3"/>
          <p:cNvSpPr/>
          <p:nvPr/>
        </p:nvSpPr>
        <p:spPr>
          <a:xfrm>
            <a:off x="5306760" y="5090760"/>
            <a:ext cx="38372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549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445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340</a:t>
            </a:r>
            <a:endParaRPr b="0" lang="fr-FR" sz="3600" spc="-1" strike="noStrike">
              <a:latin typeface="Arial"/>
            </a:endParaRPr>
          </a:p>
        </p:txBody>
      </p:sp>
      <p:grpSp>
        <p:nvGrpSpPr>
          <p:cNvPr id="118" name="Groupe 5"/>
          <p:cNvGrpSpPr/>
          <p:nvPr/>
        </p:nvGrpSpPr>
        <p:grpSpPr>
          <a:xfrm>
            <a:off x="4578840" y="4320000"/>
            <a:ext cx="1063440" cy="731520"/>
            <a:chOff x="4578840" y="4320000"/>
            <a:chExt cx="1063440" cy="731520"/>
          </a:xfrm>
        </p:grpSpPr>
        <p:sp>
          <p:nvSpPr>
            <p:cNvPr id="119" name="Flèche : courbe vers le bas 15"/>
            <p:cNvSpPr/>
            <p:nvPr/>
          </p:nvSpPr>
          <p:spPr>
            <a:xfrm>
              <a:off x="4578840" y="4706640"/>
              <a:ext cx="106344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0" name="ZoneTexte 16"/>
            <p:cNvSpPr/>
            <p:nvPr/>
          </p:nvSpPr>
          <p:spPr>
            <a:xfrm>
              <a:off x="4641840" y="4320000"/>
              <a:ext cx="8294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−</a:t>
              </a: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103</a:t>
              </a:r>
              <a:endParaRPr b="0" lang="fr-FR" sz="2400" spc="-1" strike="noStrike">
                <a:latin typeface="Arial"/>
              </a:endParaRPr>
            </a:p>
          </p:txBody>
        </p:sp>
      </p:grpSp>
      <p:sp>
        <p:nvSpPr>
          <p:cNvPr id="12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"/>
          <p:cNvSpPr/>
          <p:nvPr/>
        </p:nvSpPr>
        <p:spPr>
          <a:xfrm>
            <a:off x="8069400" y="31284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788940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24" name="Titre 9"/>
          <p:cNvSpPr txBox="1"/>
          <p:nvPr/>
        </p:nvSpPr>
        <p:spPr>
          <a:xfrm>
            <a:off x="556560" y="36828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à la centaine les nombres suivants.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Titre 11"/>
          <p:cNvSpPr txBox="1"/>
          <p:nvPr/>
        </p:nvSpPr>
        <p:spPr>
          <a:xfrm>
            <a:off x="2405880" y="992520"/>
            <a:ext cx="4501080" cy="213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...… &lt; 2 117 &lt;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…...… &lt; 4 701 &lt;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…...… &lt; 5 990 &lt; …...…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ZoneTexte 3"/>
          <p:cNvSpPr/>
          <p:nvPr/>
        </p:nvSpPr>
        <p:spPr>
          <a:xfrm>
            <a:off x="7632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 – 4 – 12 – 48 – … –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8" name="Titre 4"/>
          <p:cNvSpPr txBox="1"/>
          <p:nvPr/>
        </p:nvSpPr>
        <p:spPr>
          <a:xfrm>
            <a:off x="216360" y="370836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"/>
          <p:cNvSpPr/>
          <p:nvPr/>
        </p:nvSpPr>
        <p:spPr>
          <a:xfrm>
            <a:off x="8069400" y="31284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788940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2" name="Titre 10"/>
          <p:cNvSpPr txBox="1"/>
          <p:nvPr/>
        </p:nvSpPr>
        <p:spPr>
          <a:xfrm>
            <a:off x="556560" y="36828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à la centaine les nombres suivants.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Titre 12"/>
          <p:cNvSpPr txBox="1"/>
          <p:nvPr/>
        </p:nvSpPr>
        <p:spPr>
          <a:xfrm>
            <a:off x="2405880" y="992520"/>
            <a:ext cx="4501080" cy="213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...… &lt; 2 117 &lt;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…...… &lt; 4 701 &lt; …...…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…...… &lt; 5 990 &lt; …...…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36" name="Groupe 8"/>
          <p:cNvGrpSpPr/>
          <p:nvPr/>
        </p:nvGrpSpPr>
        <p:grpSpPr>
          <a:xfrm>
            <a:off x="988200" y="4409640"/>
            <a:ext cx="819720" cy="731520"/>
            <a:chOff x="988200" y="4409640"/>
            <a:chExt cx="819720" cy="731520"/>
          </a:xfrm>
        </p:grpSpPr>
        <p:sp>
          <p:nvSpPr>
            <p:cNvPr id="137" name="Flèche : courbe vers le bas 6"/>
            <p:cNvSpPr/>
            <p:nvPr/>
          </p:nvSpPr>
          <p:spPr>
            <a:xfrm>
              <a:off x="988200" y="4796280"/>
              <a:ext cx="81972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8" name="ZoneTexte 7"/>
            <p:cNvSpPr/>
            <p:nvPr/>
          </p:nvSpPr>
          <p:spPr>
            <a:xfrm>
              <a:off x="1111320" y="4409640"/>
              <a:ext cx="5648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×2</a:t>
              </a:r>
              <a:endParaRPr b="0" lang="fr-FR" sz="2400" spc="-1" strike="noStrike">
                <a:latin typeface="Arial"/>
              </a:endParaRPr>
            </a:p>
          </p:txBody>
        </p:sp>
      </p:grpSp>
      <p:grpSp>
        <p:nvGrpSpPr>
          <p:cNvPr id="139" name="Groupe 9"/>
          <p:cNvGrpSpPr/>
          <p:nvPr/>
        </p:nvGrpSpPr>
        <p:grpSpPr>
          <a:xfrm>
            <a:off x="1807560" y="4443840"/>
            <a:ext cx="847440" cy="676800"/>
            <a:chOff x="1807560" y="4443840"/>
            <a:chExt cx="847440" cy="676800"/>
          </a:xfrm>
        </p:grpSpPr>
        <p:sp>
          <p:nvSpPr>
            <p:cNvPr id="140" name="Flèche : courbe vers le bas 10"/>
            <p:cNvSpPr/>
            <p:nvPr/>
          </p:nvSpPr>
          <p:spPr>
            <a:xfrm>
              <a:off x="1807560" y="4801680"/>
              <a:ext cx="847440" cy="31896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1" name="ZoneTexte 11"/>
            <p:cNvSpPr/>
            <p:nvPr/>
          </p:nvSpPr>
          <p:spPr>
            <a:xfrm>
              <a:off x="1935000" y="4443840"/>
              <a:ext cx="583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×3</a:t>
              </a:r>
              <a:endParaRPr b="0" lang="fr-FR" sz="2400" spc="-1" strike="noStrike">
                <a:latin typeface="Arial"/>
              </a:endParaRPr>
            </a:p>
          </p:txBody>
        </p:sp>
      </p:grpSp>
      <p:grpSp>
        <p:nvGrpSpPr>
          <p:cNvPr id="142" name="Groupe 12"/>
          <p:cNvGrpSpPr/>
          <p:nvPr/>
        </p:nvGrpSpPr>
        <p:grpSpPr>
          <a:xfrm>
            <a:off x="2622960" y="4346640"/>
            <a:ext cx="876600" cy="747360"/>
            <a:chOff x="2622960" y="4346640"/>
            <a:chExt cx="876600" cy="747360"/>
          </a:xfrm>
        </p:grpSpPr>
        <p:sp>
          <p:nvSpPr>
            <p:cNvPr id="143" name="Flèche : courbe vers le bas 13"/>
            <p:cNvSpPr/>
            <p:nvPr/>
          </p:nvSpPr>
          <p:spPr>
            <a:xfrm>
              <a:off x="2622960" y="4741560"/>
              <a:ext cx="876600" cy="35244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4" name="ZoneTexte 14"/>
            <p:cNvSpPr/>
            <p:nvPr/>
          </p:nvSpPr>
          <p:spPr>
            <a:xfrm>
              <a:off x="2754720" y="4346640"/>
              <a:ext cx="6040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×4</a:t>
              </a:r>
              <a:endParaRPr b="0" lang="fr-FR" sz="2400" spc="-1" strike="noStrike">
                <a:latin typeface="Arial"/>
              </a:endParaRPr>
            </a:p>
          </p:txBody>
        </p:sp>
      </p:grpSp>
      <p:sp>
        <p:nvSpPr>
          <p:cNvPr id="145" name="ZoneTexte 5"/>
          <p:cNvSpPr/>
          <p:nvPr/>
        </p:nvSpPr>
        <p:spPr>
          <a:xfrm>
            <a:off x="864000" y="514152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 – 4 – 12 – 48 – … – …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6" name="ZoneTexte 3"/>
          <p:cNvSpPr/>
          <p:nvPr/>
        </p:nvSpPr>
        <p:spPr>
          <a:xfrm>
            <a:off x="4023360" y="5162040"/>
            <a:ext cx="400356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240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1 440</a:t>
            </a:r>
            <a:endParaRPr b="0" lang="fr-FR" sz="3600" spc="-1" strike="noStrike">
              <a:latin typeface="Arial"/>
            </a:endParaRPr>
          </a:p>
        </p:txBody>
      </p:sp>
      <p:grpSp>
        <p:nvGrpSpPr>
          <p:cNvPr id="147" name="Groupe 4"/>
          <p:cNvGrpSpPr/>
          <p:nvPr/>
        </p:nvGrpSpPr>
        <p:grpSpPr>
          <a:xfrm>
            <a:off x="3560040" y="4320000"/>
            <a:ext cx="876600" cy="747360"/>
            <a:chOff x="3560040" y="4320000"/>
            <a:chExt cx="876600" cy="747360"/>
          </a:xfrm>
        </p:grpSpPr>
        <p:sp>
          <p:nvSpPr>
            <p:cNvPr id="148" name="Flèche : courbe vers le bas 15"/>
            <p:cNvSpPr/>
            <p:nvPr/>
          </p:nvSpPr>
          <p:spPr>
            <a:xfrm>
              <a:off x="3560040" y="4714920"/>
              <a:ext cx="876600" cy="35244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9" name="ZoneTexte 16"/>
            <p:cNvSpPr/>
            <p:nvPr/>
          </p:nvSpPr>
          <p:spPr>
            <a:xfrm>
              <a:off x="3691800" y="4320000"/>
              <a:ext cx="6040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×5</a:t>
              </a:r>
              <a:endParaRPr b="0" lang="fr-FR" sz="2400" spc="-1" strike="noStrike">
                <a:latin typeface="Arial"/>
              </a:endParaRPr>
            </a:p>
          </p:txBody>
        </p:sp>
      </p:grpSp>
      <p:sp>
        <p:nvSpPr>
          <p:cNvPr id="150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"/>
          <p:cNvSpPr/>
          <p:nvPr/>
        </p:nvSpPr>
        <p:spPr>
          <a:xfrm>
            <a:off x="8069400" y="312840"/>
            <a:ext cx="107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7889400" y="3600720"/>
            <a:ext cx="1254600" cy="5346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3" name="Titre 13"/>
          <p:cNvSpPr txBox="1"/>
          <p:nvPr/>
        </p:nvSpPr>
        <p:spPr>
          <a:xfrm>
            <a:off x="2406240" y="992520"/>
            <a:ext cx="4501080" cy="2136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2 100 &lt; 2 117 &lt; 2 200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4 700 &lt; 4 701 &lt; 4 800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  5 900 &lt; 5 990 &lt; 6 000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4" dur="indefinite" restart="never" nodeType="tmRoot">
          <p:childTnLst>
            <p:seq>
              <p:cTn id="95" dur="indefinite" nodeType="mainSeq">
                <p:childTnLst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</TotalTime>
  <Application>LibreOffice/7.4.1.2$Windows_X86_64 LibreOffice_project/3c58a8f3a960df8bc8fd77b461821e42c061c5f0</Application>
  <AppVersion>15.0000</AppVersion>
  <Words>192</Words>
  <Paragraphs>45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2026-02-11T14:36:35Z</dcterms:modified>
  <cp:revision>49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